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2" autoAdjust="0"/>
    <p:restoredTop sz="94660"/>
  </p:normalViewPr>
  <p:slideViewPr>
    <p:cSldViewPr snapToGrid="0">
      <p:cViewPr varScale="1">
        <p:scale>
          <a:sx n="59" d="100"/>
          <a:sy n="59" d="100"/>
        </p:scale>
        <p:origin x="8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F8810D-BF2E-4F9B-A071-24E815A9E977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70580-123B-43FD-BC7D-DF6A9FB52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23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70580-123B-43FD-BC7D-DF6A9FB527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21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70580-123B-43FD-BC7D-DF6A9FB527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5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70580-123B-43FD-BC7D-DF6A9FB527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91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10/11/2021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661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05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956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10/11/2021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23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2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10/11/2021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0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10/11/2021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0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10/11/2021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9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53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10/11/2021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52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3861B3-77F4-42C4-B257-AF7D1EB5F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1000F4E0-5BAD-4EC7-9403-620B86F57E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1DF53E4F-F248-41DA-B87A-B7539C6CF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92000" cy="6858000"/>
          </a:xfrm>
          <a:prstGeom prst="frame">
            <a:avLst>
              <a:gd name="adj1" fmla="val 97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5724E74D-9688-4ED9-86E6-D0C3F23DD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frame">
            <a:avLst>
              <a:gd name="adj1" fmla="val 9763"/>
            </a:avLst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6276" y="3962400"/>
            <a:ext cx="10128924" cy="762000"/>
          </a:xfrm>
        </p:spPr>
        <p:txBody>
          <a:bodyPr anchor="t">
            <a:normAutofit fontScale="85000" lnSpcReduction="20000"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Le Nhat Tan, M2</a:t>
            </a:r>
          </a:p>
          <a:p>
            <a:r>
              <a:rPr lang="en-US" sz="2200" dirty="0" err="1">
                <a:solidFill>
                  <a:srgbClr val="FFFFFF"/>
                </a:solidFill>
              </a:rPr>
              <a:t>Sozolab</a:t>
            </a: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6275" y="2362200"/>
            <a:ext cx="10128925" cy="1447800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Study Session: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Python for Basic Human Activity Recognition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8F7743-9D11-4179-BEB4-EC2B1C265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/>
          <a:stretch>
            <a:fillRect/>
          </a:stretch>
        </p:blipFill>
        <p:spPr>
          <a:xfrm>
            <a:off x="0" y="692701"/>
            <a:ext cx="5193553" cy="6165298"/>
          </a:xfrm>
          <a:custGeom>
            <a:avLst/>
            <a:gdLst>
              <a:gd name="connsiteX0" fmla="*/ 0 w 5193553"/>
              <a:gd name="connsiteY0" fmla="*/ 0 h 6165298"/>
              <a:gd name="connsiteX1" fmla="*/ 669547 w 5193553"/>
              <a:gd name="connsiteY1" fmla="*/ 0 h 6165298"/>
              <a:gd name="connsiteX2" fmla="*/ 669547 w 5193553"/>
              <a:gd name="connsiteY2" fmla="*/ 5504304 h 6165298"/>
              <a:gd name="connsiteX3" fmla="*/ 5193553 w 5193553"/>
              <a:gd name="connsiteY3" fmla="*/ 5504304 h 6165298"/>
              <a:gd name="connsiteX4" fmla="*/ 5193553 w 5193553"/>
              <a:gd name="connsiteY4" fmla="*/ 6165298 h 6165298"/>
              <a:gd name="connsiteX5" fmla="*/ 0 w 5193553"/>
              <a:gd name="connsiteY5" fmla="*/ 6165298 h 616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3553" h="6165298">
                <a:moveTo>
                  <a:pt x="0" y="0"/>
                </a:moveTo>
                <a:lnTo>
                  <a:pt x="669547" y="0"/>
                </a:lnTo>
                <a:lnTo>
                  <a:pt x="669547" y="5504304"/>
                </a:lnTo>
                <a:lnTo>
                  <a:pt x="5193553" y="5504304"/>
                </a:lnTo>
                <a:lnTo>
                  <a:pt x="5193553" y="6165298"/>
                </a:lnTo>
                <a:lnTo>
                  <a:pt x="0" y="6165298"/>
                </a:ln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D29D54-E14A-4679-95CF-25E6EC2BD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3" b="19117"/>
          <a:stretch/>
        </p:blipFill>
        <p:spPr>
          <a:xfrm rot="5400000">
            <a:off x="381678" y="-381678"/>
            <a:ext cx="4180119" cy="4943475"/>
          </a:xfrm>
          <a:custGeom>
            <a:avLst/>
            <a:gdLst>
              <a:gd name="connsiteX0" fmla="*/ 0 w 4180119"/>
              <a:gd name="connsiteY0" fmla="*/ 4943475 h 4943475"/>
              <a:gd name="connsiteX1" fmla="*/ 0 w 4180119"/>
              <a:gd name="connsiteY1" fmla="*/ 0 h 4943475"/>
              <a:gd name="connsiteX2" fmla="*/ 669547 w 4180119"/>
              <a:gd name="connsiteY2" fmla="*/ 0 h 4943475"/>
              <a:gd name="connsiteX3" fmla="*/ 669547 w 4180119"/>
              <a:gd name="connsiteY3" fmla="*/ 4276977 h 4943475"/>
              <a:gd name="connsiteX4" fmla="*/ 4180119 w 4180119"/>
              <a:gd name="connsiteY4" fmla="*/ 4276977 h 4943475"/>
              <a:gd name="connsiteX5" fmla="*/ 4180119 w 4180119"/>
              <a:gd name="connsiteY5" fmla="*/ 4943475 h 4943475"/>
              <a:gd name="connsiteX6" fmla="*/ 0 w 4180119"/>
              <a:gd name="connsiteY6" fmla="*/ 4943475 h 494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0119" h="4943475">
                <a:moveTo>
                  <a:pt x="0" y="4943475"/>
                </a:moveTo>
                <a:lnTo>
                  <a:pt x="0" y="0"/>
                </a:lnTo>
                <a:lnTo>
                  <a:pt x="669547" y="0"/>
                </a:lnTo>
                <a:lnTo>
                  <a:pt x="669547" y="4276977"/>
                </a:lnTo>
                <a:lnTo>
                  <a:pt x="4180119" y="4276977"/>
                </a:lnTo>
                <a:lnTo>
                  <a:pt x="4180119" y="4943475"/>
                </a:lnTo>
                <a:lnTo>
                  <a:pt x="0" y="49434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7201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69A1-1F30-48E1-A8FE-CC1FE9ED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Human Activity Recognition (HAR)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9205E2-4469-4027-8C0C-70E6ECE0B26B}"/>
              </a:ext>
            </a:extLst>
          </p:cNvPr>
          <p:cNvSpPr/>
          <p:nvPr/>
        </p:nvSpPr>
        <p:spPr>
          <a:xfrm>
            <a:off x="965200" y="2133600"/>
            <a:ext cx="2468880" cy="17170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from On-body inertial sensors/ camera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1355EE-2E57-4835-B3DC-65E4CCD681E3}"/>
              </a:ext>
            </a:extLst>
          </p:cNvPr>
          <p:cNvSpPr/>
          <p:nvPr/>
        </p:nvSpPr>
        <p:spPr>
          <a:xfrm>
            <a:off x="8595362" y="2139791"/>
            <a:ext cx="2468880" cy="17170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Human Activity, Behavior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EE3B393-B19A-46C4-AA65-458D1226DA5C}"/>
              </a:ext>
            </a:extLst>
          </p:cNvPr>
          <p:cNvSpPr/>
          <p:nvPr/>
        </p:nvSpPr>
        <p:spPr>
          <a:xfrm>
            <a:off x="4378961" y="2210911"/>
            <a:ext cx="3271520" cy="17170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Collect, Process, Analysis</a:t>
            </a:r>
          </a:p>
        </p:txBody>
      </p:sp>
      <p:pic>
        <p:nvPicPr>
          <p:cNvPr id="1026" name="Picture 2" descr="Position of on-body sensors. | Download Scientific Diagram">
            <a:extLst>
              <a:ext uri="{FF2B5EF4-FFF2-40B4-BE49-F238E27FC236}">
                <a16:creationId xmlns:a16="http://schemas.microsoft.com/office/drawing/2014/main" id="{B1BDAB38-6AC9-473F-AF09-2C56DC1D9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7" y="4126478"/>
            <a:ext cx="2767965" cy="212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gramming in Python 3 — Queens Education">
            <a:extLst>
              <a:ext uri="{FF2B5EF4-FFF2-40B4-BE49-F238E27FC236}">
                <a16:creationId xmlns:a16="http://schemas.microsoft.com/office/drawing/2014/main" id="{70E3FCD1-249B-4766-B564-BC06F9A05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478" y="4447539"/>
            <a:ext cx="3924450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ocial Media, Hurry, Stress, Run, Running, Move, Drive">
            <a:extLst>
              <a:ext uri="{FF2B5EF4-FFF2-40B4-BE49-F238E27FC236}">
                <a16:creationId xmlns:a16="http://schemas.microsoft.com/office/drawing/2014/main" id="{B4AEF1D0-534E-45AD-A755-F97DA93A1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359" y="4126478"/>
            <a:ext cx="2296886" cy="229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68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3F52-D7E5-4B42-A287-FB83AA7CC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 Application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0CF2B-AD8B-4BD4-AA74-AA1AD46AF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1" y="2491959"/>
            <a:ext cx="3948064" cy="2005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06A84-2678-468C-8396-687CC5D6B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183" y="2198381"/>
            <a:ext cx="3675634" cy="2461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536DC1-63E9-48F1-A76E-B9CD1E64E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6505" y="2655491"/>
            <a:ext cx="3889293" cy="177499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975EE33-4DF5-47B3-B80F-B99567CD4BA8}"/>
              </a:ext>
            </a:extLst>
          </p:cNvPr>
          <p:cNvSpPr txBox="1"/>
          <p:nvPr/>
        </p:nvSpPr>
        <p:spPr>
          <a:xfrm>
            <a:off x="115230" y="5325985"/>
            <a:ext cx="373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Nurse Care Activity Recognition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D1EDCC-8101-4663-A1BF-05615B82381F}"/>
              </a:ext>
            </a:extLst>
          </p:cNvPr>
          <p:cNvSpPr txBox="1"/>
          <p:nvPr/>
        </p:nvSpPr>
        <p:spPr>
          <a:xfrm>
            <a:off x="8458200" y="5306693"/>
            <a:ext cx="373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Bento box Activity Recognition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D7AD77-037F-48D2-A52B-B9C17B16ABA2}"/>
              </a:ext>
            </a:extLst>
          </p:cNvPr>
          <p:cNvSpPr txBox="1"/>
          <p:nvPr/>
        </p:nvSpPr>
        <p:spPr>
          <a:xfrm>
            <a:off x="4288096" y="5325985"/>
            <a:ext cx="373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Cooking Activity Recognition</a:t>
            </a:r>
          </a:p>
        </p:txBody>
      </p:sp>
    </p:spTree>
    <p:extLst>
      <p:ext uri="{BB962C8B-B14F-4D97-AF65-F5344CB8AC3E}">
        <p14:creationId xmlns:p14="http://schemas.microsoft.com/office/powerpoint/2010/main" val="2685508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A1F2-1E54-4B23-BF39-EECAAA0B0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836" y="-131708"/>
            <a:ext cx="10895106" cy="1187622"/>
          </a:xfrm>
        </p:spPr>
        <p:txBody>
          <a:bodyPr/>
          <a:lstStyle/>
          <a:p>
            <a:r>
              <a:rPr lang="en-US" dirty="0"/>
              <a:t>Basic HAR Process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3954A13-0122-4C36-9649-98E0E7AA5C66}"/>
              </a:ext>
            </a:extLst>
          </p:cNvPr>
          <p:cNvGrpSpPr/>
          <p:nvPr/>
        </p:nvGrpSpPr>
        <p:grpSpPr>
          <a:xfrm>
            <a:off x="297312" y="1055914"/>
            <a:ext cx="11598727" cy="1325564"/>
            <a:chOff x="233360" y="1862701"/>
            <a:chExt cx="11598727" cy="132556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7F20D49-D892-4478-8D06-DEBDF5353488}"/>
                </a:ext>
              </a:extLst>
            </p:cNvPr>
            <p:cNvSpPr/>
            <p:nvPr/>
          </p:nvSpPr>
          <p:spPr>
            <a:xfrm>
              <a:off x="233360" y="1862702"/>
              <a:ext cx="1915886" cy="132556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Collection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31445B7-D14B-44D2-823E-446B738191E1}"/>
                </a:ext>
              </a:extLst>
            </p:cNvPr>
            <p:cNvSpPr/>
            <p:nvPr/>
          </p:nvSpPr>
          <p:spPr>
            <a:xfrm>
              <a:off x="2564266" y="1862702"/>
              <a:ext cx="1915886" cy="132556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Pre-processing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D3FB51D-BBAD-4F09-BABB-2754BACF8BB2}"/>
                </a:ext>
              </a:extLst>
            </p:cNvPr>
            <p:cNvSpPr/>
            <p:nvPr/>
          </p:nvSpPr>
          <p:spPr>
            <a:xfrm>
              <a:off x="5014911" y="1862702"/>
              <a:ext cx="1915886" cy="132556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Segmentation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5D1A59B-FE19-49E4-8909-8D366C659870}"/>
                </a:ext>
              </a:extLst>
            </p:cNvPr>
            <p:cNvSpPr/>
            <p:nvPr/>
          </p:nvSpPr>
          <p:spPr>
            <a:xfrm>
              <a:off x="7360781" y="1862702"/>
              <a:ext cx="1915886" cy="132556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Feature Extraction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28A437C-212C-49B8-AB48-FCC6A95D351E}"/>
                </a:ext>
              </a:extLst>
            </p:cNvPr>
            <p:cNvSpPr/>
            <p:nvPr/>
          </p:nvSpPr>
          <p:spPr>
            <a:xfrm>
              <a:off x="9916201" y="1862701"/>
              <a:ext cx="1915886" cy="132556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Classification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B4B5E7E-8A79-4242-9437-B1FE048189C2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2149246" y="2525484"/>
              <a:ext cx="4150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63B6DC9-8D73-4A2E-AE4C-63F90A9D5307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4480152" y="2525484"/>
              <a:ext cx="5347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EF290B-63D7-44EC-BB6A-9D82B6AE96AA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6930797" y="2525484"/>
              <a:ext cx="4299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398F85D-7C73-4B0D-9E36-C9DB5432F770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9276667" y="2525483"/>
              <a:ext cx="6395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2A1E6EA-77F0-46DD-9296-4DC8E50F8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18" y="2614385"/>
            <a:ext cx="11534775" cy="37242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56A7123-2D1E-4A3A-B6C1-8849C64B2591}"/>
              </a:ext>
            </a:extLst>
          </p:cNvPr>
          <p:cNvSpPr txBox="1"/>
          <p:nvPr/>
        </p:nvSpPr>
        <p:spPr>
          <a:xfrm>
            <a:off x="0" y="6488668"/>
            <a:ext cx="11996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[1] Bulling et al, "A Tutorial on Human Activity Recognition Using Body-Worn Inertial Sensors"</a:t>
            </a:r>
          </a:p>
        </p:txBody>
      </p:sp>
    </p:spTree>
    <p:extLst>
      <p:ext uri="{BB962C8B-B14F-4D97-AF65-F5344CB8AC3E}">
        <p14:creationId xmlns:p14="http://schemas.microsoft.com/office/powerpoint/2010/main" val="3941443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A5D38-C2F6-4EA7-A29D-89D20C4A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61FAC-65CC-458D-9FBE-38F63A66D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raw time-series data could have missing data points. Handle the missing data: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Remove missing points.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Fill up by interpolation.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…</a:t>
            </a:r>
          </a:p>
          <a:p>
            <a:pPr>
              <a:lnSpc>
                <a:spcPct val="150000"/>
              </a:lnSpc>
            </a:pPr>
            <a:r>
              <a:rPr lang="en-US" dirty="0"/>
              <a:t>Data normalization.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294959-9C76-48FB-9501-EDA422A209A8}"/>
              </a:ext>
            </a:extLst>
          </p:cNvPr>
          <p:cNvSpPr txBox="1"/>
          <p:nvPr/>
        </p:nvSpPr>
        <p:spPr>
          <a:xfrm>
            <a:off x="458694" y="64033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Python library: pandas, </a:t>
            </a:r>
            <a:r>
              <a:rPr lang="en-US" b="1" dirty="0" err="1"/>
              <a:t>numpy</a:t>
            </a:r>
            <a:r>
              <a:rPr lang="en-US" b="1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320108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C290-636D-465E-A710-A78385E6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452B2-77B9-46F8-B574-92F77039B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Sliding Window: Segment the data by defining the window size, a fixed-size sliding window is commonly used.</a:t>
            </a:r>
          </a:p>
          <a:p>
            <a:pPr>
              <a:lnSpc>
                <a:spcPct val="150000"/>
              </a:lnSpc>
            </a:pPr>
            <a:r>
              <a:rPr lang="en-US" dirty="0"/>
              <a:t>Energy-based:  differences in signal intensity directly translate to different energy levels, segment by energy thresholding.</a:t>
            </a:r>
          </a:p>
          <a:p>
            <a:pPr>
              <a:lnSpc>
                <a:spcPct val="150000"/>
              </a:lnSpc>
            </a:pPr>
            <a:r>
              <a:rPr lang="en-US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0D095-E57A-4C66-B10F-F00672CF8A15}"/>
              </a:ext>
            </a:extLst>
          </p:cNvPr>
          <p:cNvSpPr txBox="1"/>
          <p:nvPr/>
        </p:nvSpPr>
        <p:spPr>
          <a:xfrm>
            <a:off x="458694" y="64033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Python library: pandas, </a:t>
            </a:r>
            <a:r>
              <a:rPr lang="en-US" b="1" dirty="0" err="1"/>
              <a:t>numpy</a:t>
            </a:r>
            <a:r>
              <a:rPr lang="en-US" b="1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277541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0C6BA-EDB8-4626-BD76-86A8D48E8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42148-9CC6-4A68-BD37-CFB22E9CB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Translate signals into features.</a:t>
            </a:r>
          </a:p>
          <a:p>
            <a:pPr>
              <a:lnSpc>
                <a:spcPct val="150000"/>
              </a:lnSpc>
            </a:pPr>
            <a:r>
              <a:rPr lang="en-US" dirty="0"/>
              <a:t>Statistical domain: mean, max, standard deviation, …</a:t>
            </a:r>
          </a:p>
          <a:p>
            <a:pPr>
              <a:lnSpc>
                <a:spcPct val="150000"/>
              </a:lnSpc>
            </a:pPr>
            <a:r>
              <a:rPr lang="en-US" dirty="0"/>
              <a:t>Temporal domain: entropy, slope, …</a:t>
            </a:r>
          </a:p>
          <a:p>
            <a:pPr>
              <a:lnSpc>
                <a:spcPct val="150000"/>
              </a:lnSpc>
            </a:pPr>
            <a:r>
              <a:rPr lang="en-US" dirty="0"/>
              <a:t>Spectral domain: FFT, Wavelet, …</a:t>
            </a:r>
          </a:p>
          <a:p>
            <a:pPr>
              <a:lnSpc>
                <a:spcPct val="150000"/>
              </a:lnSpc>
            </a:pPr>
            <a:r>
              <a:rPr lang="en-US" dirty="0"/>
              <a:t>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D0D30B-3DE4-4E73-9A5B-15AC5B911132}"/>
              </a:ext>
            </a:extLst>
          </p:cNvPr>
          <p:cNvSpPr txBox="1"/>
          <p:nvPr/>
        </p:nvSpPr>
        <p:spPr>
          <a:xfrm>
            <a:off x="458694" y="64033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Python library: pandas, </a:t>
            </a:r>
            <a:r>
              <a:rPr lang="en-US" b="1" dirty="0" err="1"/>
              <a:t>numpy</a:t>
            </a:r>
            <a:r>
              <a:rPr lang="en-US" b="1" dirty="0"/>
              <a:t>, TSFEL, …</a:t>
            </a:r>
          </a:p>
        </p:txBody>
      </p:sp>
    </p:spTree>
    <p:extLst>
      <p:ext uri="{BB962C8B-B14F-4D97-AF65-F5344CB8AC3E}">
        <p14:creationId xmlns:p14="http://schemas.microsoft.com/office/powerpoint/2010/main" val="155202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96354-7D78-432E-A030-94D9E96D1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92A0C-BEDB-4065-BB1D-8081960DD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dirty="0"/>
              <a:t>Machine Learning: Decision Tree, </a:t>
            </a:r>
            <a:r>
              <a:rPr lang="en-US" dirty="0" err="1"/>
              <a:t>kNN</a:t>
            </a:r>
            <a:r>
              <a:rPr lang="en-US" dirty="0"/>
              <a:t>, SVM, …</a:t>
            </a:r>
          </a:p>
          <a:p>
            <a:pPr>
              <a:lnSpc>
                <a:spcPct val="250000"/>
              </a:lnSpc>
            </a:pPr>
            <a:r>
              <a:rPr lang="en-US" dirty="0"/>
              <a:t>Ensemble Learning: Random Forest, Bagging, …</a:t>
            </a:r>
          </a:p>
          <a:p>
            <a:pPr>
              <a:lnSpc>
                <a:spcPct val="250000"/>
              </a:lnSpc>
            </a:pPr>
            <a:r>
              <a:rPr lang="en-US" dirty="0"/>
              <a:t>Deep Learning: ANN, RNN, LSTM,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17A19-A669-472D-98AE-9B18109C919A}"/>
              </a:ext>
            </a:extLst>
          </p:cNvPr>
          <p:cNvSpPr txBox="1"/>
          <p:nvPr/>
        </p:nvSpPr>
        <p:spPr>
          <a:xfrm>
            <a:off x="458694" y="64033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Python library: scikit-learn, </a:t>
            </a:r>
            <a:r>
              <a:rPr lang="en-US" b="1" dirty="0" err="1"/>
              <a:t>tensorflow</a:t>
            </a:r>
            <a:r>
              <a:rPr lang="en-US" b="1" dirty="0"/>
              <a:t>, </a:t>
            </a:r>
            <a:r>
              <a:rPr lang="en-US" b="1" dirty="0" err="1"/>
              <a:t>PyTorch</a:t>
            </a:r>
            <a:r>
              <a:rPr lang="en-US" b="1" dirty="0"/>
              <a:t>, … </a:t>
            </a:r>
          </a:p>
        </p:txBody>
      </p:sp>
    </p:spTree>
    <p:extLst>
      <p:ext uri="{BB962C8B-B14F-4D97-AF65-F5344CB8AC3E}">
        <p14:creationId xmlns:p14="http://schemas.microsoft.com/office/powerpoint/2010/main" val="3767930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112F-BDEF-4C5A-9830-7D0B3493F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B8B79-48C3-40A7-96CB-FD0570233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Intra-person &amp; Inter-person.</a:t>
            </a:r>
          </a:p>
          <a:p>
            <a:pPr>
              <a:lnSpc>
                <a:spcPct val="200000"/>
              </a:lnSpc>
            </a:pPr>
            <a:r>
              <a:rPr lang="en-US" dirty="0"/>
              <a:t>K-fold Cross Validation &amp; leave-one-person Cross Validation.</a:t>
            </a:r>
          </a:p>
          <a:p>
            <a:pPr>
              <a:lnSpc>
                <a:spcPct val="200000"/>
              </a:lnSpc>
            </a:pPr>
            <a:r>
              <a:rPr lang="en-US" dirty="0"/>
              <a:t>Metrics: F1-score, Accuracy, AUC, …</a:t>
            </a:r>
          </a:p>
          <a:p>
            <a:pPr>
              <a:lnSpc>
                <a:spcPct val="200000"/>
              </a:lnSpc>
            </a:pPr>
            <a:r>
              <a:rPr lang="en-US" dirty="0"/>
              <a:t>Confusion matrix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3953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DarkSeedLeftStep">
      <a:dk1>
        <a:srgbClr val="000000"/>
      </a:dk1>
      <a:lt1>
        <a:srgbClr val="FFFFFF"/>
      </a:lt1>
      <a:dk2>
        <a:srgbClr val="1B2131"/>
      </a:dk2>
      <a:lt2>
        <a:srgbClr val="F0F3F2"/>
      </a:lt2>
      <a:accent1>
        <a:srgbClr val="C34D91"/>
      </a:accent1>
      <a:accent2>
        <a:srgbClr val="B13BB1"/>
      </a:accent2>
      <a:accent3>
        <a:srgbClr val="924DC3"/>
      </a:accent3>
      <a:accent4>
        <a:srgbClr val="513DB2"/>
      </a:accent4>
      <a:accent5>
        <a:srgbClr val="4D6AC3"/>
      </a:accent5>
      <a:accent6>
        <a:srgbClr val="3B89B1"/>
      </a:accent6>
      <a:hlink>
        <a:srgbClr val="3F49BF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282</Words>
  <Application>Microsoft Office PowerPoint</Application>
  <PresentationFormat>Widescreen</PresentationFormat>
  <Paragraphs>50</Paragraphs>
  <Slides>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Avenir Next LT Pro</vt:lpstr>
      <vt:lpstr>AvenirNext LT Pro Medium</vt:lpstr>
      <vt:lpstr>Calibri</vt:lpstr>
      <vt:lpstr>Sabon Next LT</vt:lpstr>
      <vt:lpstr>Wingdings</vt:lpstr>
      <vt:lpstr>DappledVTI</vt:lpstr>
      <vt:lpstr>Study Session: Python for Basic Human Activity Recognition</vt:lpstr>
      <vt:lpstr>What is Human Activity Recognition (HAR)</vt:lpstr>
      <vt:lpstr>HAR Application</vt:lpstr>
      <vt:lpstr>Basic HAR Process</vt:lpstr>
      <vt:lpstr>Data Preprocessing</vt:lpstr>
      <vt:lpstr>Segmentation</vt:lpstr>
      <vt:lpstr>Feature Extraction</vt:lpstr>
      <vt:lpstr>Classification</vt:lpstr>
      <vt:lpstr>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Le Nhat Tan</dc:creator>
  <cp:lastModifiedBy>Le Nhat Tan</cp:lastModifiedBy>
  <cp:revision>21</cp:revision>
  <dcterms:created xsi:type="dcterms:W3CDTF">2021-10-10T04:14:26Z</dcterms:created>
  <dcterms:modified xsi:type="dcterms:W3CDTF">2021-10-11T03:08:02Z</dcterms:modified>
</cp:coreProperties>
</file>